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63" r:id="rId3"/>
    <p:sldId id="272" r:id="rId4"/>
    <p:sldId id="264" r:id="rId5"/>
    <p:sldId id="265" r:id="rId6"/>
    <p:sldId id="266" r:id="rId7"/>
    <p:sldId id="267" r:id="rId8"/>
    <p:sldId id="270" r:id="rId9"/>
    <p:sldId id="268" r:id="rId10"/>
    <p:sldId id="269" r:id="rId11"/>
    <p:sldId id="271" r:id="rId12"/>
    <p:sldId id="273" r:id="rId13"/>
    <p:sldId id="281" r:id="rId14"/>
    <p:sldId id="275" r:id="rId15"/>
    <p:sldId id="276" r:id="rId16"/>
    <p:sldId id="277" r:id="rId17"/>
    <p:sldId id="278" r:id="rId18"/>
    <p:sldId id="279" r:id="rId19"/>
    <p:sldId id="280" r:id="rId20"/>
    <p:sldId id="274" r:id="rId21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354" y="10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Nygard §14</a:t>
            </a:r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20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Disclaimer – I have never used tools to do random generative testing. And my concern is – it is random that I hit a bug!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64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Translation pipeline is defined in §13 of Nygard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19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Scalable Microservices</a:t>
            </a:r>
          </a:p>
          <a:p>
            <a:pPr>
              <a:defRPr/>
            </a:pPr>
            <a:r>
              <a:rPr lang="da-DK" sz="2000"/>
              <a:t>Versioning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C2DF88-95FD-439D-85C0-531DE0B4FCC0}"/>
              </a:ext>
            </a:extLst>
          </p:cNvPr>
          <p:cNvSpPr/>
          <p:nvPr/>
        </p:nvSpPr>
        <p:spPr>
          <a:xfrm>
            <a:off x="304800" y="984584"/>
            <a:ext cx="8305800" cy="1187116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024BB2-9DF8-462A-98C7-0A360384C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22C07-97BC-4046-88F8-512BA63DF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Principle 4</a:t>
            </a:r>
          </a:p>
          <a:p>
            <a:pPr lvl="1"/>
            <a:r>
              <a:rPr lang="en-US" i="1" dirty="0"/>
              <a:t>Use a (1 version deep) </a:t>
            </a:r>
            <a:r>
              <a:rPr lang="en-US" b="1" i="1" dirty="0"/>
              <a:t>translation pipeline </a:t>
            </a:r>
            <a:r>
              <a:rPr lang="en-US" i="1" dirty="0"/>
              <a:t>for the old version code</a:t>
            </a:r>
          </a:p>
          <a:p>
            <a:pPr lvl="1"/>
            <a:endParaRPr lang="en-US" i="1" dirty="0"/>
          </a:p>
          <a:p>
            <a:r>
              <a:rPr lang="en-US" dirty="0"/>
              <a:t>That is</a:t>
            </a:r>
          </a:p>
          <a:p>
            <a:pPr lvl="1"/>
            <a:r>
              <a:rPr lang="en-US" dirty="0"/>
              <a:t>/v2 controller code forward directly to business logic layer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/v1 controller code convert incoming to new format, call business logic, convert result back to v1 format and return…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0D254-83A6-45FA-8543-AD5445E2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850FD-4D21-4E7C-9BF5-60036043F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F2057-0D96-4E0F-914C-82A7AF32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45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DCC38-9443-4C3C-ACCF-F03DD1E7BB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‘Others’ Versions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1129D7-BBE5-4D0D-9D3A-5BC41F2849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Intra-organization versioning</a:t>
            </a:r>
          </a:p>
        </p:txBody>
      </p:sp>
    </p:spTree>
    <p:extLst>
      <p:ext uri="{BB962C8B-B14F-4D97-AF65-F5344CB8AC3E}">
        <p14:creationId xmlns:p14="http://schemas.microsoft.com/office/powerpoint/2010/main" val="2575769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4945315-F3CC-4E68-B143-EF4752BD5C3B}"/>
              </a:ext>
            </a:extLst>
          </p:cNvPr>
          <p:cNvSpPr/>
          <p:nvPr/>
        </p:nvSpPr>
        <p:spPr>
          <a:xfrm>
            <a:off x="304800" y="3302668"/>
            <a:ext cx="8534400" cy="1187116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CA4C53-A915-4441-A2AD-288A6E8E3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‘Others’ Do Not Behave Well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A15F8-7E20-4FFB-A663-12906222E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Growth scenario</a:t>
            </a:r>
          </a:p>
          <a:p>
            <a:pPr lvl="1"/>
            <a:r>
              <a:rPr lang="en-US" dirty="0"/>
              <a:t>Your API adds three new fields to a query</a:t>
            </a:r>
          </a:p>
          <a:p>
            <a:r>
              <a:rPr lang="en-US" dirty="0"/>
              <a:t>Reflection</a:t>
            </a:r>
          </a:p>
          <a:p>
            <a:pPr lvl="1"/>
            <a:r>
              <a:rPr lang="en-US" dirty="0"/>
              <a:t>All combinations of weird/missing assignments to these new fields are to be expected!</a:t>
            </a:r>
          </a:p>
          <a:p>
            <a:endParaRPr lang="en-US" dirty="0"/>
          </a:p>
          <a:p>
            <a:r>
              <a:rPr lang="en-US" dirty="0"/>
              <a:t>Principle 5</a:t>
            </a:r>
          </a:p>
          <a:p>
            <a:pPr lvl="1"/>
            <a:r>
              <a:rPr lang="en-US" dirty="0"/>
              <a:t>Your software should remain cynical! Protect your service, apply the stability patterns to each and every integration point.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6E8E1-4201-4A48-A566-920B7DFD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CCC32-9336-45FA-8E3B-7C2901DCD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0E4F2-5C8D-44C9-A86E-1A9CB8D62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6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82DAE-C055-4941-AE6E-D6FE23159A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The Testing Aspect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99B4A9-4B73-4D17-859E-CA5380303D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3743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0A19-31A9-456D-8941-B8B34169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Aspect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E139D-5742-43E7-81ED-CF0256D91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‘call-external-service’ algorithm is basically</a:t>
            </a:r>
          </a:p>
          <a:p>
            <a:endParaRPr lang="en-US" dirty="0"/>
          </a:p>
          <a:p>
            <a:pPr lvl="1"/>
            <a:r>
              <a:rPr lang="en-US" dirty="0"/>
              <a:t>Convert domain object(s) to REST payload</a:t>
            </a:r>
          </a:p>
          <a:p>
            <a:pPr lvl="1"/>
            <a:r>
              <a:rPr lang="en-US" dirty="0"/>
              <a:t>Do the external service call</a:t>
            </a:r>
          </a:p>
          <a:p>
            <a:pPr lvl="1"/>
            <a:r>
              <a:rPr lang="en-US" dirty="0"/>
              <a:t>Receive the returned payload</a:t>
            </a:r>
          </a:p>
          <a:p>
            <a:pPr lvl="1"/>
            <a:r>
              <a:rPr lang="en-US" dirty="0"/>
              <a:t>Convert payload to domain object(s) and process</a:t>
            </a:r>
          </a:p>
          <a:p>
            <a:pPr lvl="1"/>
            <a:endParaRPr lang="en-US" dirty="0"/>
          </a:p>
          <a:p>
            <a:r>
              <a:rPr lang="en-US" dirty="0"/>
              <a:t>That is 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Translation</a:t>
            </a:r>
            <a:r>
              <a:rPr lang="en-US" dirty="0"/>
              <a:t>, </a:t>
            </a:r>
            <a:r>
              <a:rPr lang="en-US" dirty="0">
                <a:solidFill>
                  <a:srgbClr val="00B0F0"/>
                </a:solidFill>
              </a:rPr>
              <a:t>processing</a:t>
            </a:r>
            <a:r>
              <a:rPr lang="en-US" dirty="0"/>
              <a:t>, </a:t>
            </a:r>
            <a:r>
              <a:rPr lang="en-US" dirty="0">
                <a:solidFill>
                  <a:srgbClr val="92D050"/>
                </a:solidFill>
              </a:rPr>
              <a:t>translation</a:t>
            </a:r>
          </a:p>
          <a:p>
            <a:pPr lvl="1"/>
            <a:r>
              <a:rPr lang="en-US" dirty="0"/>
              <a:t>The version issue revolves around the </a:t>
            </a:r>
            <a:r>
              <a:rPr lang="en-US" b="1" i="1" dirty="0"/>
              <a:t>translations!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560BC-DCFB-4EBF-9F95-E8AE198CC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CC04B-0A2E-4200-8E68-FBF97BF3E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31385-7ABD-4E8F-8FCF-21D5E431A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C2648F4-A492-45A9-8D01-5F835B3A3170}"/>
              </a:ext>
            </a:extLst>
          </p:cNvPr>
          <p:cNvSpPr/>
          <p:nvPr/>
        </p:nvSpPr>
        <p:spPr>
          <a:xfrm>
            <a:off x="685800" y="1826795"/>
            <a:ext cx="6858000" cy="3810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D722C39-CEBF-4546-B406-260E878B20A1}"/>
              </a:ext>
            </a:extLst>
          </p:cNvPr>
          <p:cNvSpPr/>
          <p:nvPr/>
        </p:nvSpPr>
        <p:spPr>
          <a:xfrm>
            <a:off x="685800" y="2949742"/>
            <a:ext cx="6858000" cy="3810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3C7381F-B684-48BD-B183-5745E7EE834A}"/>
              </a:ext>
            </a:extLst>
          </p:cNvPr>
          <p:cNvSpPr/>
          <p:nvPr/>
        </p:nvSpPr>
        <p:spPr>
          <a:xfrm>
            <a:off x="685800" y="2247899"/>
            <a:ext cx="6858000" cy="675383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0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3C946-31D4-40FC-9B0E-582BDE5B3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Example: My </a:t>
            </a:r>
            <a:r>
              <a:rPr lang="en-US" sz="2800" dirty="0" err="1"/>
              <a:t>CaveService</a:t>
            </a:r>
            <a:r>
              <a:rPr lang="en-US" sz="2800" dirty="0"/>
              <a:t> Connector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57CB3-3F7D-412A-BB64-2D44E54B3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Translating the</a:t>
            </a:r>
            <a:br>
              <a:rPr lang="en-US" sz="2000" dirty="0"/>
            </a:br>
            <a:r>
              <a:rPr lang="en-US" sz="2000" dirty="0"/>
              <a:t>room record (domain</a:t>
            </a:r>
            <a:br>
              <a:rPr lang="en-US" sz="2000" dirty="0"/>
            </a:br>
            <a:r>
              <a:rPr lang="en-US" sz="2000" dirty="0"/>
              <a:t>object) to JSON</a:t>
            </a:r>
          </a:p>
          <a:p>
            <a:endParaRPr lang="en-US" sz="2000" dirty="0"/>
          </a:p>
          <a:p>
            <a:r>
              <a:rPr lang="en-US" sz="2000" dirty="0"/>
              <a:t>Call the service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Translate reply</a:t>
            </a:r>
            <a:br>
              <a:rPr lang="en-US" sz="2000" dirty="0"/>
            </a:br>
            <a:r>
              <a:rPr lang="en-US" sz="2000" dirty="0"/>
              <a:t>to domain object</a:t>
            </a:r>
            <a:br>
              <a:rPr lang="en-US" sz="2000" dirty="0"/>
            </a:br>
            <a:r>
              <a:rPr lang="en-US" sz="2000" dirty="0"/>
              <a:t>(Hm, hm, so so…)</a:t>
            </a:r>
            <a:endParaRPr 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A9CD8-602D-445F-9AF4-25FE72C1B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4C494-B8AB-4BFC-8B01-CAA4F4243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CD9D5-72D0-4657-AB74-E6BB4A896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0F188A8-A3A9-45F6-BE59-89B2D73382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0477" y="790464"/>
            <a:ext cx="5683523" cy="4318001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8725C7A-149D-4F75-8339-4470635C03F7}"/>
              </a:ext>
            </a:extLst>
          </p:cNvPr>
          <p:cNvSpPr/>
          <p:nvPr/>
        </p:nvSpPr>
        <p:spPr>
          <a:xfrm>
            <a:off x="3505201" y="888999"/>
            <a:ext cx="5157536" cy="708137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E0B29B6-887F-4171-82F5-E63C3D156460}"/>
              </a:ext>
            </a:extLst>
          </p:cNvPr>
          <p:cNvSpPr/>
          <p:nvPr/>
        </p:nvSpPr>
        <p:spPr>
          <a:xfrm>
            <a:off x="3429000" y="3390900"/>
            <a:ext cx="5683523" cy="16002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BEFC9CF-DF0D-438E-8AB8-2955C852A44A}"/>
              </a:ext>
            </a:extLst>
          </p:cNvPr>
          <p:cNvSpPr/>
          <p:nvPr/>
        </p:nvSpPr>
        <p:spPr>
          <a:xfrm>
            <a:off x="3505200" y="1688041"/>
            <a:ext cx="5181600" cy="1585494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44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882F3-FA30-432F-86F1-031912D62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Aspect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70323-0ABD-4B39-8DC5-1CE19250F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Nygard recommend separate testing of the two translations to prepare for out-of-spec issues…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E7D7D-1B41-4CC9-9C14-66FBD6069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DDC9A-A480-41FC-8F36-246257FC3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6E395-6010-44A1-8460-C732512E3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708791-E215-48A3-9CF7-8DD7DF048F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019300"/>
            <a:ext cx="4791456" cy="29992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1027743-8C9C-4819-BE5B-80D29620E331}"/>
              </a:ext>
            </a:extLst>
          </p:cNvPr>
          <p:cNvSpPr/>
          <p:nvPr/>
        </p:nvSpPr>
        <p:spPr>
          <a:xfrm>
            <a:off x="1905000" y="1943100"/>
            <a:ext cx="2209800" cy="32004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3B48E2D-8FF6-41DE-9250-994535E27211}"/>
              </a:ext>
            </a:extLst>
          </p:cNvPr>
          <p:cNvSpPr/>
          <p:nvPr/>
        </p:nvSpPr>
        <p:spPr>
          <a:xfrm>
            <a:off x="4267200" y="1916641"/>
            <a:ext cx="2514600" cy="322685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72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F4173-89F1-4DBD-91B1-370ABC022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Aspects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8E4D0-CA59-41D8-BCEC-A83FE1332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request translation</a:t>
            </a:r>
            <a:r>
              <a:rPr lang="en-US" dirty="0"/>
              <a:t> side is as-far-as-I-can-see just normal contract testing</a:t>
            </a:r>
          </a:p>
          <a:p>
            <a:pPr lvl="1"/>
            <a:r>
              <a:rPr lang="en-US" i="1" dirty="0"/>
              <a:t>Just checks that</a:t>
            </a:r>
            <a:br>
              <a:rPr lang="en-US" i="1" dirty="0"/>
            </a:br>
            <a:r>
              <a:rPr lang="en-US" i="1" dirty="0"/>
              <a:t>requests</a:t>
            </a:r>
            <a:r>
              <a:rPr lang="en-US" dirty="0"/>
              <a:t> </a:t>
            </a:r>
            <a:r>
              <a:rPr lang="en-US" i="1" dirty="0"/>
              <a:t>are</a:t>
            </a:r>
            <a:br>
              <a:rPr lang="en-US" i="1" dirty="0"/>
            </a:br>
            <a:r>
              <a:rPr lang="en-US" i="1" dirty="0"/>
              <a:t>created according</a:t>
            </a:r>
            <a:br>
              <a:rPr lang="en-US" i="1" dirty="0"/>
            </a:br>
            <a:r>
              <a:rPr lang="en-US" i="1" dirty="0"/>
              <a:t>to provider’s</a:t>
            </a:r>
            <a:br>
              <a:rPr lang="en-US" i="1" dirty="0"/>
            </a:br>
            <a:r>
              <a:rPr lang="en-US" i="1" dirty="0"/>
              <a:t>requirement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A53EE-2D45-41C4-8412-023A48402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37EF9-F461-4B52-82D7-BC9CFB020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A6477-C244-4675-8563-A3D7E5877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5D4630-94D0-478A-A432-F013F2237B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019300"/>
            <a:ext cx="4791456" cy="29992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A4FEB03-EBC5-4387-951F-BADE2741DBD9}"/>
              </a:ext>
            </a:extLst>
          </p:cNvPr>
          <p:cNvSpPr/>
          <p:nvPr/>
        </p:nvSpPr>
        <p:spPr>
          <a:xfrm>
            <a:off x="3581400" y="1943100"/>
            <a:ext cx="2209800" cy="32004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1BEF1F6-AE29-4F68-AB98-820E03D0AFE8}"/>
              </a:ext>
            </a:extLst>
          </p:cNvPr>
          <p:cNvSpPr/>
          <p:nvPr/>
        </p:nvSpPr>
        <p:spPr>
          <a:xfrm>
            <a:off x="5943600" y="1916641"/>
            <a:ext cx="2514600" cy="322685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298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F4173-89F1-4DBD-91B1-370ABC022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Aspects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8E4D0-CA59-41D8-BCEC-A83FE1332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reply translation</a:t>
            </a:r>
            <a:r>
              <a:rPr lang="en-US" dirty="0"/>
              <a:t> side is more interesting IMO</a:t>
            </a:r>
          </a:p>
          <a:p>
            <a:pPr lvl="1"/>
            <a:r>
              <a:rPr lang="en-US" i="1" dirty="0"/>
              <a:t>Inject ‘weird’ responses</a:t>
            </a:r>
            <a:br>
              <a:rPr lang="en-US" i="1" dirty="0"/>
            </a:br>
            <a:r>
              <a:rPr lang="en-US" i="1" dirty="0"/>
              <a:t>and validate</a:t>
            </a:r>
            <a:br>
              <a:rPr lang="en-US" i="1" dirty="0"/>
            </a:br>
            <a:r>
              <a:rPr lang="en-US" i="1" dirty="0"/>
              <a:t>proper handling</a:t>
            </a:r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r>
              <a:rPr lang="en-US" dirty="0"/>
              <a:t>Do not require</a:t>
            </a:r>
            <a:br>
              <a:rPr lang="en-US" dirty="0"/>
            </a:br>
            <a:r>
              <a:rPr lang="en-US" dirty="0"/>
              <a:t>actual remote calls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A53EE-2D45-41C4-8412-023A48402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37EF9-F461-4B52-82D7-BC9CFB020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A6477-C244-4675-8563-A3D7E5877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5D4630-94D0-478A-A432-F013F2237B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019300"/>
            <a:ext cx="4791456" cy="29992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A4FEB03-EBC5-4387-951F-BADE2741DBD9}"/>
              </a:ext>
            </a:extLst>
          </p:cNvPr>
          <p:cNvSpPr/>
          <p:nvPr/>
        </p:nvSpPr>
        <p:spPr>
          <a:xfrm>
            <a:off x="3581400" y="1943100"/>
            <a:ext cx="2209800" cy="32004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1BEF1F6-AE29-4F68-AB98-820E03D0AFE8}"/>
              </a:ext>
            </a:extLst>
          </p:cNvPr>
          <p:cNvSpPr/>
          <p:nvPr/>
        </p:nvSpPr>
        <p:spPr>
          <a:xfrm>
            <a:off x="5943600" y="1916641"/>
            <a:ext cx="2514600" cy="322685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02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3C946-31D4-40FC-9B0E-582BDE5B3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57CB3-3F7D-412A-BB64-2D44E54B3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Have to further</a:t>
            </a:r>
            <a:br>
              <a:rPr lang="en-US" sz="2000" dirty="0"/>
            </a:br>
            <a:r>
              <a:rPr lang="en-US" sz="2000" dirty="0"/>
              <a:t>refactor my code</a:t>
            </a:r>
            <a:br>
              <a:rPr lang="en-US" sz="2000" dirty="0"/>
            </a:br>
            <a:r>
              <a:rPr lang="en-US" sz="2000" dirty="0"/>
              <a:t>to support proposed</a:t>
            </a:r>
            <a:br>
              <a:rPr lang="en-US" sz="2000" dirty="0"/>
            </a:br>
            <a:r>
              <a:rPr lang="en-US" sz="2000" dirty="0"/>
              <a:t>tests</a:t>
            </a:r>
          </a:p>
          <a:p>
            <a:endParaRPr lang="en-US" sz="2000" dirty="0"/>
          </a:p>
          <a:p>
            <a:r>
              <a:rPr lang="en-US" sz="2000" dirty="0"/>
              <a:t>Each ‘box’ must</a:t>
            </a:r>
            <a:br>
              <a:rPr lang="en-US" sz="2000" dirty="0"/>
            </a:br>
            <a:r>
              <a:rPr lang="en-US" sz="2000" dirty="0"/>
              <a:t>be individually test</a:t>
            </a:r>
            <a:br>
              <a:rPr lang="en-US" sz="2000" dirty="0"/>
            </a:br>
            <a:r>
              <a:rPr lang="en-US" sz="2000" dirty="0"/>
              <a:t>units …</a:t>
            </a:r>
            <a:endParaRPr 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A9CD8-602D-445F-9AF4-25FE72C1B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4C494-B8AB-4BFC-8B01-CAA4F4243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CD9D5-72D0-4657-AB74-E6BB4A896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0F188A8-A3A9-45F6-BE59-89B2D73382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0477" y="790464"/>
            <a:ext cx="5683523" cy="4318001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8725C7A-149D-4F75-8339-4470635C03F7}"/>
              </a:ext>
            </a:extLst>
          </p:cNvPr>
          <p:cNvSpPr/>
          <p:nvPr/>
        </p:nvSpPr>
        <p:spPr>
          <a:xfrm>
            <a:off x="3505201" y="888999"/>
            <a:ext cx="5157536" cy="708137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E0B29B6-887F-4171-82F5-E63C3D156460}"/>
              </a:ext>
            </a:extLst>
          </p:cNvPr>
          <p:cNvSpPr/>
          <p:nvPr/>
        </p:nvSpPr>
        <p:spPr>
          <a:xfrm>
            <a:off x="3429000" y="3390900"/>
            <a:ext cx="5683523" cy="16002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BEFC9CF-DF0D-438E-8AB8-2955C852A44A}"/>
              </a:ext>
            </a:extLst>
          </p:cNvPr>
          <p:cNvSpPr/>
          <p:nvPr/>
        </p:nvSpPr>
        <p:spPr>
          <a:xfrm>
            <a:off x="3505200" y="1688041"/>
            <a:ext cx="5181600" cy="1585494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78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3F2A678-0249-41F7-8C81-A6D87352D5BC}"/>
              </a:ext>
            </a:extLst>
          </p:cNvPr>
          <p:cNvSpPr/>
          <p:nvPr/>
        </p:nvSpPr>
        <p:spPr>
          <a:xfrm>
            <a:off x="304800" y="3495174"/>
            <a:ext cx="8458200" cy="12192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2AF5CA-3ABD-42F0-89A7-6526C7A2E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D379F-3D86-412F-8E36-E88CDCEAB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Microservices = independently deployable services, collaborating to form a whole system.</a:t>
            </a:r>
          </a:p>
          <a:p>
            <a:r>
              <a:rPr lang="en-US" i="1" dirty="0"/>
              <a:t>However, as we make changes to add features, we need to be careful not to break consuming applications </a:t>
            </a:r>
            <a:r>
              <a:rPr lang="en-US" sz="1400" i="1" dirty="0"/>
              <a:t>[Nygard, p 263]</a:t>
            </a:r>
          </a:p>
          <a:p>
            <a:pPr lvl="1"/>
            <a:r>
              <a:rPr lang="en-US" dirty="0"/>
              <a:t>Do not force consumers to match your release schedule</a:t>
            </a:r>
          </a:p>
          <a:p>
            <a:pPr lvl="1"/>
            <a:endParaRPr lang="en-US" dirty="0"/>
          </a:p>
          <a:p>
            <a:r>
              <a:rPr lang="en-US" dirty="0" err="1"/>
              <a:t>Postel’s</a:t>
            </a:r>
            <a:r>
              <a:rPr lang="en-US" dirty="0"/>
              <a:t> robustness principle</a:t>
            </a:r>
          </a:p>
          <a:p>
            <a:pPr lvl="1"/>
            <a:r>
              <a:rPr lang="en-US" dirty="0"/>
              <a:t>Be conservative in what you do, be liberal in what you accept from others.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E664C-9548-4B18-AD1A-55D3D0D56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C5BA3-9458-4BCC-A9BF-EB2A4C966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8BF23-1848-4BB3-B135-0FED22A2D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06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B4CD8-605D-4DEF-95E1-9C5849979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E7AB6-5983-4BB2-B611-4D9F75807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Postel’s</a:t>
            </a:r>
            <a:r>
              <a:rPr lang="en-US" dirty="0"/>
              <a:t> principle is easy to state…</a:t>
            </a:r>
          </a:p>
          <a:p>
            <a:endParaRPr lang="en-US" dirty="0"/>
          </a:p>
          <a:p>
            <a:r>
              <a:rPr lang="en-US" dirty="0"/>
              <a:t>But require quite a lot of coding efforts and testing…</a:t>
            </a:r>
          </a:p>
          <a:p>
            <a:endParaRPr lang="en-US" dirty="0"/>
          </a:p>
          <a:p>
            <a:r>
              <a:rPr lang="en-US" i="1" dirty="0"/>
              <a:t>Design for failure… </a:t>
            </a:r>
            <a:endParaRPr lang="en-US" i="1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0861D-962F-410E-A9EA-AA9B59EF8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0AEEB-3D4F-40E2-9555-BEF77961D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784EC-0034-4AA9-A5AD-105A7BC0E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68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376A-3F98-4F0C-8808-43F2D1112F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‘Own’ Versions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7D504B-4E9A-464A-9031-CB2337C273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Those that we ourselves control</a:t>
            </a:r>
          </a:p>
          <a:p>
            <a:r>
              <a:rPr lang="en-US" dirty="0"/>
              <a:t>‘Inter-organization services’</a:t>
            </a:r>
          </a:p>
        </p:txBody>
      </p:sp>
    </p:spTree>
    <p:extLst>
      <p:ext uri="{BB962C8B-B14F-4D97-AF65-F5344CB8AC3E}">
        <p14:creationId xmlns:p14="http://schemas.microsoft.com/office/powerpoint/2010/main" val="1062066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B2811-F0BA-46BC-84B1-EF8A600AD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Non-breaking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BE009-FE7F-4363-800D-B5695EA46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Non-breaking = obey all agreements on all levels of the stack (http, </a:t>
            </a:r>
            <a:r>
              <a:rPr lang="en-US" dirty="0" err="1"/>
              <a:t>tcp</a:t>
            </a:r>
            <a:r>
              <a:rPr lang="en-US" dirty="0"/>
              <a:t>, </a:t>
            </a:r>
            <a:r>
              <a:rPr lang="en-US" dirty="0" err="1"/>
              <a:t>ip</a:t>
            </a:r>
            <a:r>
              <a:rPr lang="en-US" dirty="0"/>
              <a:t>, ….)</a:t>
            </a:r>
          </a:p>
          <a:p>
            <a:r>
              <a:rPr lang="en-US" dirty="0"/>
              <a:t>Request-reply is asymmetric </a:t>
            </a:r>
            <a:r>
              <a:rPr lang="en-US" dirty="0" err="1"/>
              <a:t>wrt</a:t>
            </a:r>
            <a:r>
              <a:rPr lang="en-US" dirty="0"/>
              <a:t>. ‘robustness’</a:t>
            </a:r>
          </a:p>
          <a:p>
            <a:pPr lvl="1"/>
            <a:r>
              <a:rPr lang="en-US" dirty="0"/>
              <a:t>Can accept </a:t>
            </a:r>
            <a:r>
              <a:rPr lang="en-US" i="1" dirty="0"/>
              <a:t>more but never</a:t>
            </a:r>
            <a:r>
              <a:rPr lang="en-US" dirty="0"/>
              <a:t> less, and never require more (Req)</a:t>
            </a:r>
          </a:p>
          <a:p>
            <a:pPr lvl="1"/>
            <a:r>
              <a:rPr lang="en-US" dirty="0"/>
              <a:t>Can return more, but never return less (Reply)</a:t>
            </a:r>
          </a:p>
          <a:p>
            <a:pPr lvl="1"/>
            <a:endParaRPr lang="en-US" dirty="0"/>
          </a:p>
          <a:p>
            <a:r>
              <a:rPr lang="en-US" dirty="0"/>
              <a:t>Nygard reflection</a:t>
            </a:r>
          </a:p>
          <a:p>
            <a:pPr lvl="1"/>
            <a:r>
              <a:rPr lang="en-US" dirty="0"/>
              <a:t>Is the specification the </a:t>
            </a:r>
            <a:r>
              <a:rPr lang="en-US" i="1" dirty="0"/>
              <a:t>documented one</a:t>
            </a:r>
            <a:r>
              <a:rPr lang="en-US" dirty="0"/>
              <a:t> or the </a:t>
            </a:r>
            <a:r>
              <a:rPr lang="en-US" i="1" dirty="0"/>
              <a:t>implemented one?</a:t>
            </a:r>
          </a:p>
          <a:p>
            <a:pPr lvl="1"/>
            <a:endParaRPr lang="en-US" i="1" dirty="0"/>
          </a:p>
          <a:p>
            <a:pPr lvl="1"/>
            <a:r>
              <a:rPr lang="en-US" i="1" dirty="0"/>
              <a:t>Nygard’s standpoint: it is the implemented one</a:t>
            </a:r>
            <a:endParaRPr lang="en-US" dirty="0"/>
          </a:p>
          <a:p>
            <a:pPr lvl="2"/>
            <a:r>
              <a:rPr lang="en-US" dirty="0"/>
              <a:t>Which must keep obeying the robustness principle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AE0C8-8E25-45C0-A394-92FCCF368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6A325-0EBF-4F42-9A1B-0E58E77DC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4BDFA-EF9A-4BB8-B7D7-E13E74F42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56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C749C-506C-47E7-9377-D57C9300B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379A4-C65D-4882-85E7-BA72F39E2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Nygard advocate </a:t>
            </a:r>
            <a:r>
              <a:rPr lang="en-US" i="1" dirty="0"/>
              <a:t>random generative testing</a:t>
            </a:r>
            <a:r>
              <a:rPr lang="en-US" dirty="0"/>
              <a:t> against your service, to find ‘gaps’ between spec and implementation</a:t>
            </a:r>
          </a:p>
          <a:p>
            <a:pPr lvl="1"/>
            <a:r>
              <a:rPr lang="en-US" dirty="0"/>
              <a:t>Resemble his ‘test harness’ pattern to generate ‘out-of-spec’ tests</a:t>
            </a:r>
          </a:p>
          <a:p>
            <a:pPr lvl="1"/>
            <a:endParaRPr lang="en-US" dirty="0"/>
          </a:p>
          <a:p>
            <a:r>
              <a:rPr lang="en-US" dirty="0"/>
              <a:t>Alas</a:t>
            </a:r>
          </a:p>
          <a:p>
            <a:pPr lvl="1"/>
            <a:r>
              <a:rPr lang="en-US" dirty="0"/>
              <a:t>Randomized tests that do weird thing given the structure of the API</a:t>
            </a:r>
          </a:p>
          <a:p>
            <a:pPr lvl="2"/>
            <a:r>
              <a:rPr lang="en-US" dirty="0"/>
              <a:t>Forget keys in JSON post, send null values, empty arrays, etc.</a:t>
            </a:r>
          </a:p>
          <a:p>
            <a:r>
              <a:rPr lang="en-US" dirty="0"/>
              <a:t>Ex</a:t>
            </a:r>
          </a:p>
          <a:p>
            <a:pPr lvl="1"/>
            <a:r>
              <a:rPr lang="en-US" dirty="0"/>
              <a:t>I found a bug in my ‘</a:t>
            </a:r>
            <a:r>
              <a:rPr lang="en-US" dirty="0" err="1"/>
              <a:t>CaveService</a:t>
            </a:r>
            <a:r>
              <a:rPr lang="en-US" dirty="0"/>
              <a:t>’ as I </a:t>
            </a:r>
            <a:r>
              <a:rPr lang="en-US" dirty="0" err="1"/>
              <a:t>POST’ed</a:t>
            </a:r>
            <a:r>
              <a:rPr lang="en-US" dirty="0"/>
              <a:t> a room with user id as key ‘id’ instead of ‘</a:t>
            </a:r>
            <a:r>
              <a:rPr lang="en-US" dirty="0" err="1"/>
              <a:t>creatorId</a:t>
            </a:r>
            <a:r>
              <a:rPr lang="en-US" dirty="0"/>
              <a:t>’. The service just made a room without a creator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4D32E-0B2C-41FE-8AEE-285741995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E03E4-EE2D-433C-8D8C-91D08A3DF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E62D6-CEF6-4637-8501-3F444682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5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8366E66-E034-46C3-89FE-537D7121DDF4}"/>
              </a:ext>
            </a:extLst>
          </p:cNvPr>
          <p:cNvSpPr/>
          <p:nvPr/>
        </p:nvSpPr>
        <p:spPr>
          <a:xfrm>
            <a:off x="304800" y="1866900"/>
            <a:ext cx="8305800" cy="7874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E2872F-A621-459F-A1C5-A80A53C02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57A41-6D0A-46F9-882B-0AD859F6B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Breaking Change is necessary. What to do?</a:t>
            </a:r>
          </a:p>
          <a:p>
            <a:endParaRPr lang="en-US" dirty="0"/>
          </a:p>
          <a:p>
            <a:r>
              <a:rPr lang="en-US" dirty="0"/>
              <a:t>Principle 1:</a:t>
            </a:r>
          </a:p>
          <a:p>
            <a:pPr lvl="1"/>
            <a:r>
              <a:rPr lang="en-US" i="1" dirty="0"/>
              <a:t>Use version numbers on the message format</a:t>
            </a:r>
          </a:p>
          <a:p>
            <a:pPr lvl="2"/>
            <a:r>
              <a:rPr lang="en-US" dirty="0"/>
              <a:t>Not an application version, but a </a:t>
            </a:r>
            <a:r>
              <a:rPr lang="en-US" i="1" dirty="0"/>
              <a:t>format version</a:t>
            </a:r>
          </a:p>
          <a:p>
            <a:pPr lvl="2"/>
            <a:r>
              <a:rPr lang="en-US" i="1" dirty="0"/>
              <a:t>The ‘format indicator’ pattern in Messaging (</a:t>
            </a:r>
            <a:r>
              <a:rPr lang="en-US" i="1" dirty="0" err="1"/>
              <a:t>Hohpe</a:t>
            </a:r>
            <a:r>
              <a:rPr lang="en-US" i="1" dirty="0"/>
              <a:t> &amp; Woolf, 2004)</a:t>
            </a:r>
          </a:p>
          <a:p>
            <a:pPr lvl="1"/>
            <a:r>
              <a:rPr lang="en-US" dirty="0"/>
              <a:t>Helps in debugging and detection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C178D-3E72-42FC-90CC-9C22436A8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DA3E5-C8CC-4085-96DA-31D8845C8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AAB9B-5DFF-48DB-BA17-CCC3D2DB0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CB4B75-44FC-4C63-B50C-AD65A4297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771900"/>
            <a:ext cx="6743700" cy="381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28D0594-E8CC-4065-83DD-D1AA7F342C87}"/>
              </a:ext>
            </a:extLst>
          </p:cNvPr>
          <p:cNvSpPr/>
          <p:nvPr/>
        </p:nvSpPr>
        <p:spPr>
          <a:xfrm>
            <a:off x="6553200" y="3904916"/>
            <a:ext cx="1371600" cy="24798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21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E831449-423D-4D3A-AC5E-B26EDC31C817}"/>
              </a:ext>
            </a:extLst>
          </p:cNvPr>
          <p:cNvSpPr/>
          <p:nvPr/>
        </p:nvSpPr>
        <p:spPr>
          <a:xfrm>
            <a:off x="304800" y="3771900"/>
            <a:ext cx="8305800" cy="7874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AB6219-391D-40C9-89E6-1D4775231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Changes: 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45474-B4CB-4B09-A69A-506AED64E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 REST service: Changes in the API structure ?</a:t>
            </a:r>
          </a:p>
          <a:p>
            <a:r>
              <a:rPr lang="en-US" dirty="0"/>
              <a:t>Proposals</a:t>
            </a:r>
          </a:p>
          <a:p>
            <a:pPr lvl="1"/>
            <a:r>
              <a:rPr lang="en-US" dirty="0"/>
              <a:t>Put version in URL: /v1/</a:t>
            </a:r>
            <a:r>
              <a:rPr lang="en-US" dirty="0" err="1"/>
              <a:t>xya</a:t>
            </a:r>
            <a:r>
              <a:rPr lang="en-US" dirty="0"/>
              <a:t>		</a:t>
            </a:r>
          </a:p>
          <a:p>
            <a:pPr lvl="1"/>
            <a:r>
              <a:rPr lang="en-US" dirty="0"/>
              <a:t>Use ‘Accept’ header and ‘Content-Type’ header</a:t>
            </a:r>
          </a:p>
          <a:p>
            <a:pPr lvl="1"/>
            <a:r>
              <a:rPr lang="en-US" dirty="0"/>
              <a:t>Intro a ‘</a:t>
            </a:r>
            <a:r>
              <a:rPr lang="en-US" dirty="0" err="1"/>
              <a:t>api</a:t>
            </a:r>
            <a:r>
              <a:rPr lang="en-US" dirty="0"/>
              <a:t>-version’ custom header</a:t>
            </a:r>
          </a:p>
          <a:p>
            <a:pPr lvl="1"/>
            <a:r>
              <a:rPr lang="en-US" dirty="0"/>
              <a:t>Intro a version key in the request body</a:t>
            </a:r>
          </a:p>
          <a:p>
            <a:r>
              <a:rPr lang="en-US" dirty="0"/>
              <a:t>All are bad, but least pain is first proposal</a:t>
            </a:r>
          </a:p>
          <a:p>
            <a:r>
              <a:rPr lang="en-US" dirty="0"/>
              <a:t>Principle 2:</a:t>
            </a:r>
          </a:p>
          <a:p>
            <a:pPr lvl="1"/>
            <a:r>
              <a:rPr lang="en-US" i="1" dirty="0"/>
              <a:t>Version the API by adding version id in the URL</a:t>
            </a:r>
          </a:p>
          <a:p>
            <a:pPr lvl="2"/>
            <a:r>
              <a:rPr lang="en-US" dirty="0"/>
              <a:t>Easy to understand by developers</a:t>
            </a:r>
          </a:p>
          <a:p>
            <a:pPr lvl="2"/>
            <a:r>
              <a:rPr lang="en-US" dirty="0"/>
              <a:t>No fiddling with load-balancers, caches, proxies, etc.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6922D-5796-4A3D-9F24-D6EB265C3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1B8F2-6B77-48E7-AA86-B9EA112F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FBEE7-DB7D-4120-91C4-065CB28D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52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89B13-EE9A-4A28-B669-DB579CCC3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SkyCave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8F660-626F-4B1C-8B33-A604B633B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our own backyard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Btw: Did you do it in the REST services </a:t>
            </a:r>
            <a:r>
              <a:rPr lang="en-US" dirty="0">
                <a:sym typeface="Wingdings" panose="05000000000000000000" pitchFamily="2" charset="2"/>
              </a:rPr>
              <a:t>?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6BB81-32A8-4934-A262-94EDCA89A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0BC8A-3D39-496A-9C0B-E991CBDB1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60C8D-08D3-4A08-A8A2-A45362DFD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3FACA0-A269-4D05-ACBF-FB2B55998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70" y="1409700"/>
            <a:ext cx="8582025" cy="914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65442A-BF30-4AEA-9410-8F43BA2C6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2024062"/>
            <a:ext cx="2590800" cy="16668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1EFC4AC-DE44-4FA6-A579-0EA343DBFC40}"/>
              </a:ext>
            </a:extLst>
          </p:cNvPr>
          <p:cNvSpPr/>
          <p:nvPr/>
        </p:nvSpPr>
        <p:spPr>
          <a:xfrm>
            <a:off x="5105400" y="1503892"/>
            <a:ext cx="457200" cy="28680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8A90B7-67EB-43DE-BE81-2B96D7E3CF5F}"/>
              </a:ext>
            </a:extLst>
          </p:cNvPr>
          <p:cNvSpPr/>
          <p:nvPr/>
        </p:nvSpPr>
        <p:spPr>
          <a:xfrm>
            <a:off x="4993105" y="2557462"/>
            <a:ext cx="493295" cy="381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843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30D16EF-B3BA-40D5-83EF-6F9887518D1F}"/>
              </a:ext>
            </a:extLst>
          </p:cNvPr>
          <p:cNvSpPr/>
          <p:nvPr/>
        </p:nvSpPr>
        <p:spPr>
          <a:xfrm>
            <a:off x="304800" y="1012658"/>
            <a:ext cx="8305800" cy="7874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0D1DCA-BC61-4A43-824A-B88C6F7EC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7C7DD-3E95-4857-ABE7-88561587A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Principle 3:</a:t>
            </a:r>
          </a:p>
          <a:p>
            <a:pPr lvl="1"/>
            <a:r>
              <a:rPr lang="en-US" i="1" dirty="0"/>
              <a:t>Both old and new version must be supported ‘for some time’</a:t>
            </a:r>
          </a:p>
          <a:p>
            <a:pPr lvl="2"/>
            <a:r>
              <a:rPr lang="en-US" dirty="0"/>
              <a:t>That is, side-by-side operation</a:t>
            </a:r>
          </a:p>
          <a:p>
            <a:pPr lvl="2"/>
            <a:r>
              <a:rPr lang="en-US" dirty="0"/>
              <a:t>Test heavily with a mix of versions</a:t>
            </a:r>
          </a:p>
          <a:p>
            <a:pPr lvl="3"/>
            <a:r>
              <a:rPr lang="en-US" dirty="0"/>
              <a:t>CREATE with new API and READ with old often poses problems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All new paths must be available at the same time</a:t>
            </a:r>
          </a:p>
          <a:p>
            <a:pPr lvl="2"/>
            <a:r>
              <a:rPr lang="en-US" dirty="0"/>
              <a:t>It is a no-no to have half of the features migrated to /v2 but forcing clients to access the other half using /v1 !!!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F6625-C260-40F6-A455-4B0267364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96531-B0F8-4925-B553-36EA52EE5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BF333-7A52-45A3-8F31-AE956A527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40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988</Words>
  <Application>Microsoft Office PowerPoint</Application>
  <PresentationFormat>On-screen Show (16:10)</PresentationFormat>
  <Paragraphs>185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Microservices and DevOps</vt:lpstr>
      <vt:lpstr>Motivation</vt:lpstr>
      <vt:lpstr>‘Own’ Versions</vt:lpstr>
      <vt:lpstr>Non-breaking Changes</vt:lpstr>
      <vt:lpstr>Testing Concerns</vt:lpstr>
      <vt:lpstr>Breaking Changes</vt:lpstr>
      <vt:lpstr>Breaking Changes: REST</vt:lpstr>
      <vt:lpstr>SkyCave Examples</vt:lpstr>
      <vt:lpstr>Breaking Changes</vt:lpstr>
      <vt:lpstr>Breaking Changes</vt:lpstr>
      <vt:lpstr>‘Others’ Versions</vt:lpstr>
      <vt:lpstr>If ‘Others’ Do Not Behave Well</vt:lpstr>
      <vt:lpstr>The Testing Aspect</vt:lpstr>
      <vt:lpstr>Testing Aspect</vt:lpstr>
      <vt:lpstr>Example: My CaveService Connector</vt:lpstr>
      <vt:lpstr>Testing Aspect</vt:lpstr>
      <vt:lpstr>Testing Aspects</vt:lpstr>
      <vt:lpstr>Testing Aspects</vt:lpstr>
      <vt:lpstr>Requirements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95</cp:revision>
  <dcterms:created xsi:type="dcterms:W3CDTF">2006-08-16T00:00:00Z</dcterms:created>
  <dcterms:modified xsi:type="dcterms:W3CDTF">2021-11-22T14:49:02Z</dcterms:modified>
</cp:coreProperties>
</file>